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49"/>
  </p:notesMasterIdLst>
  <p:sldIdLst>
    <p:sldId id="256" r:id="rId2"/>
    <p:sldId id="313" r:id="rId3"/>
    <p:sldId id="287" r:id="rId4"/>
    <p:sldId id="273" r:id="rId5"/>
    <p:sldId id="277" r:id="rId6"/>
    <p:sldId id="261" r:id="rId7"/>
    <p:sldId id="312" r:id="rId8"/>
    <p:sldId id="299" r:id="rId9"/>
    <p:sldId id="300" r:id="rId10"/>
    <p:sldId id="301" r:id="rId11"/>
    <p:sldId id="302" r:id="rId12"/>
    <p:sldId id="303" r:id="rId13"/>
    <p:sldId id="306" r:id="rId14"/>
    <p:sldId id="304" r:id="rId15"/>
    <p:sldId id="265" r:id="rId16"/>
    <p:sldId id="264" r:id="rId17"/>
    <p:sldId id="257" r:id="rId18"/>
    <p:sldId id="258" r:id="rId19"/>
    <p:sldId id="291" r:id="rId20"/>
    <p:sldId id="269" r:id="rId21"/>
    <p:sldId id="293" r:id="rId22"/>
    <p:sldId id="288" r:id="rId23"/>
    <p:sldId id="307" r:id="rId24"/>
    <p:sldId id="310" r:id="rId25"/>
    <p:sldId id="294" r:id="rId26"/>
    <p:sldId id="295" r:id="rId27"/>
    <p:sldId id="296" r:id="rId28"/>
    <p:sldId id="260" r:id="rId29"/>
    <p:sldId id="297" r:id="rId30"/>
    <p:sldId id="282" r:id="rId31"/>
    <p:sldId id="289" r:id="rId32"/>
    <p:sldId id="298" r:id="rId33"/>
    <p:sldId id="266" r:id="rId34"/>
    <p:sldId id="290" r:id="rId35"/>
    <p:sldId id="285" r:id="rId36"/>
    <p:sldId id="259" r:id="rId37"/>
    <p:sldId id="305" r:id="rId38"/>
    <p:sldId id="267" r:id="rId39"/>
    <p:sldId id="286" r:id="rId40"/>
    <p:sldId id="284" r:id="rId41"/>
    <p:sldId id="279" r:id="rId42"/>
    <p:sldId id="278" r:id="rId43"/>
    <p:sldId id="268" r:id="rId44"/>
    <p:sldId id="280" r:id="rId45"/>
    <p:sldId id="276" r:id="rId46"/>
    <p:sldId id="308" r:id="rId47"/>
    <p:sldId id="29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16-12-2023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16-12-2023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16-12-2023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-Vreeburg/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2 - neurale netwerken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Tensorflow </a:t>
            </a:r>
            <a:r>
              <a:rPr lang="nl-NL" dirty="0" err="1">
                <a:hlinkClick r:id="rId2"/>
              </a:rPr>
              <a:t>playground</a:t>
            </a:r>
            <a:r>
              <a:rPr lang="nl-NL" dirty="0"/>
              <a:t> en draai aan de knoppen van een neuraal netwerk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3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Aan de slag: 1 – downloaden en installeren bestanden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https://github.com/Marc-Vreeburg/workshop</a:t>
            </a:r>
            <a:r>
              <a:rPr lang="nl-NL" dirty="0"/>
              <a:t>, klik op de groene knop ‘Code’ en klik dan op ‘Download ZIP’.</a:t>
            </a:r>
          </a:p>
          <a:p>
            <a:r>
              <a:rPr lang="nl-NL" dirty="0"/>
              <a:t>De bestanden van de workshop worden nu op uw pc opgeslagen in een bestand met de naam ‘workshop-main.zip’.</a:t>
            </a:r>
          </a:p>
          <a:p>
            <a:r>
              <a:rPr lang="nl-NL" dirty="0"/>
              <a:t>Pak het ‘workshop-main.zip’ bestand uit (ga op het bestand staan en klik dan rechter muis knop, ‘Alles uitpakken’) en kopieer de map-structuur met documenten naar bijvoorbeeld de c: - schijf: c:\workshop-main.</a:t>
            </a:r>
          </a:p>
          <a:p>
            <a:r>
              <a:rPr lang="nl-NL" dirty="0"/>
              <a:t>Installeer zo nodig Anaconda of Visual Studio Code, maak een virtuele omgeving aan en lees het bestand ‘</a:t>
            </a:r>
            <a:r>
              <a:rPr lang="nl-NL" dirty="0" err="1"/>
              <a:t>chatbot.ipynb</a:t>
            </a:r>
            <a:r>
              <a:rPr lang="nl-NL" dirty="0"/>
              <a:t>’ in </a:t>
            </a:r>
            <a:r>
              <a:rPr lang="nl-NL" dirty="0" err="1"/>
              <a:t>Jupyter</a:t>
            </a:r>
            <a:r>
              <a:rPr lang="nl-NL" dirty="0"/>
              <a:t> notebook in. De installatie instructies staan bovenin het bestand ‘</a:t>
            </a:r>
            <a:r>
              <a:rPr lang="nl-NL" dirty="0" err="1"/>
              <a:t>chatbot.ipynb</a:t>
            </a:r>
            <a:r>
              <a:rPr lang="nl-NL" dirty="0"/>
              <a:t>’.</a:t>
            </a:r>
          </a:p>
          <a:p>
            <a:r>
              <a:rPr lang="nl-NL" dirty="0"/>
              <a:t>Installeer nu de benodigde softwarebibliotheken (‘modules’). De installatie instructies staan bovenin het bestand ‘</a:t>
            </a:r>
            <a:r>
              <a:rPr lang="nl-NL" dirty="0" err="1"/>
              <a:t>chatbot.ipynb</a:t>
            </a:r>
            <a:r>
              <a:rPr lang="nl-NL" dirty="0"/>
              <a:t>’.</a:t>
            </a:r>
          </a:p>
          <a:p>
            <a:r>
              <a:rPr lang="nl-NL" dirty="0">
                <a:latin typeface="Century Gothic" panose="020B0502020202020204" pitchFamily="34" charset="0"/>
              </a:rPr>
              <a:t>Zet de </a:t>
            </a:r>
            <a:r>
              <a:rPr lang="nl-NL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juiste mapnamen in de variabele ‘</a:t>
            </a:r>
            <a:r>
              <a:rPr lang="nl-NL" sz="16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CURRENT_WORKING_DIRECTORY’ in </a:t>
            </a:r>
            <a:r>
              <a:rPr lang="nl-NL" dirty="0">
                <a:latin typeface="Century Gothic" panose="020B0502020202020204" pitchFamily="34" charset="0"/>
              </a:rPr>
              <a:t>het bestand ‘</a:t>
            </a:r>
            <a:r>
              <a:rPr lang="nl-NL" dirty="0" err="1">
                <a:latin typeface="Century Gothic" panose="020B0502020202020204" pitchFamily="34" charset="0"/>
              </a:rPr>
              <a:t>chatbot.ipynb</a:t>
            </a:r>
            <a:r>
              <a:rPr lang="nl-NL" dirty="0">
                <a:latin typeface="Century Gothic" panose="020B0502020202020204" pitchFamily="34" charset="0"/>
              </a:rPr>
              <a:t>’.</a:t>
            </a:r>
            <a:endParaRPr lang="nl-NL" b="0" dirty="0">
              <a:solidFill>
                <a:srgbClr val="CCCCCC"/>
              </a:solidFill>
              <a:effectLst/>
              <a:latin typeface="Century Gothic" panose="020B0502020202020204" pitchFamily="34" charset="0"/>
            </a:endParaRPr>
          </a:p>
          <a:p>
            <a:r>
              <a:rPr lang="nl-NL" dirty="0">
                <a:solidFill>
                  <a:schemeClr val="tx1"/>
                </a:solidFill>
              </a:rPr>
              <a:t>Zet de juiste </a:t>
            </a:r>
            <a:r>
              <a:rPr lang="nl-NL" dirty="0" err="1">
                <a:solidFill>
                  <a:schemeClr val="tx1"/>
                </a:solidFill>
              </a:rPr>
              <a:t>keys</a:t>
            </a:r>
            <a:r>
              <a:rPr lang="nl-NL" dirty="0">
                <a:solidFill>
                  <a:schemeClr val="tx1"/>
                </a:solidFill>
              </a:rPr>
              <a:t> in de variabelen ‘</a:t>
            </a:r>
            <a:r>
              <a:rPr lang="nl-NL" b="0" dirty="0">
                <a:solidFill>
                  <a:schemeClr val="tx1"/>
                </a:solidFill>
                <a:effectLst/>
              </a:rPr>
              <a:t>OPENAI_API_KEY’ en HUGGINGFACE_API_KEY.</a:t>
            </a:r>
          </a:p>
          <a:p>
            <a:endParaRPr lang="nl-NL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49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3 - </a:t>
            </a:r>
            <a:r>
              <a:rPr lang="nl-NL" dirty="0" err="1"/>
              <a:t>chatbot.ipynb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uit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981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93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nl-NL" sz="4800" dirty="0"/>
              <a:t>Ongestructureerde data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Semantiek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Synoniemen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Niet numeriek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BBD9672-0D27-1860-558F-83433450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57" y="1851855"/>
            <a:ext cx="7773741" cy="2208804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34" y="4269766"/>
            <a:ext cx="7820664" cy="2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hebben vaak al uitgezocht welke manier van </a:t>
            </a:r>
            <a:r>
              <a:rPr lang="nl-NL" dirty="0" err="1"/>
              <a:t>tokenizen</a:t>
            </a:r>
            <a:r>
              <a:rPr lang="nl-NL" dirty="0"/>
              <a:t> resulteert in de beste versie van hun LLM en leveren daarom de </a:t>
            </a:r>
            <a:r>
              <a:rPr lang="nl-NL" dirty="0" err="1"/>
              <a:t>tokenizer</a:t>
            </a:r>
            <a:r>
              <a:rPr lang="nl-NL" dirty="0"/>
              <a:t> mee met hun model</a:t>
            </a:r>
          </a:p>
          <a:p>
            <a:r>
              <a:rPr lang="nl-NL" dirty="0"/>
              <a:t>Bij gebruik van </a:t>
            </a:r>
            <a:r>
              <a:rPr lang="nl-NL" dirty="0" err="1"/>
              <a:t>LLM’s</a:t>
            </a:r>
            <a:r>
              <a:rPr lang="nl-NL" dirty="0"/>
              <a:t> in de </a:t>
            </a:r>
            <a:r>
              <a:rPr lang="nl-NL" dirty="0" err="1"/>
              <a:t>cloud</a:t>
            </a:r>
            <a:r>
              <a:rPr lang="nl-NL" dirty="0"/>
              <a:t> wordt het </a:t>
            </a:r>
            <a:r>
              <a:rPr lang="nl-NL" dirty="0" err="1"/>
              <a:t>tokenizen</a:t>
            </a:r>
            <a:r>
              <a:rPr lang="nl-NL" dirty="0"/>
              <a:t> meestal verricht door de exploitant van de LLM</a:t>
            </a:r>
          </a:p>
          <a:p>
            <a:r>
              <a:rPr lang="nl-NL" dirty="0"/>
              <a:t>In python daarom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</a:t>
            </a: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/>
              <a:t>met een LLM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 voor </a:t>
            </a:r>
            <a:r>
              <a:rPr lang="nl-NL" dirty="0" err="1"/>
              <a:t>ChatGPT</a:t>
            </a:r>
            <a:r>
              <a:rPr lang="nl-NL" dirty="0"/>
              <a:t> 3.5: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verkleinen O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tekstfragmenten naar getallen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315" y="2133600"/>
            <a:ext cx="42391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47" y="595158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830" y="28700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Aan de slag: 4 - chatbot_met_streamlit.py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en de webpagina als user interface uit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518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5 - aanpassingen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2800" dirty="0"/>
              <a:t>Data: context als oplossing voor uitdagingen ‘1. ongestructureerd’, ‘2. </a:t>
            </a:r>
            <a:r>
              <a:rPr lang="nl-NL" sz="2800" dirty="0" err="1"/>
              <a:t>sematiek</a:t>
            </a:r>
            <a:r>
              <a:rPr lang="nl-NL" sz="2800" dirty="0"/>
              <a:t>’ en ‘3. synoniemen’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</a:t>
            </a:r>
            <a:r>
              <a:rPr lang="nl-NL" dirty="0"/>
              <a:t> search/vector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Data: </a:t>
            </a:r>
            <a:r>
              <a:rPr lang="nl-NL" sz="2800" dirty="0" err="1"/>
              <a:t>tokenizen</a:t>
            </a:r>
            <a:r>
              <a:rPr lang="nl-NL" sz="2800" dirty="0"/>
              <a:t> en </a:t>
            </a:r>
            <a:r>
              <a:rPr lang="nl-NL" sz="2800" dirty="0" err="1"/>
              <a:t>embedden</a:t>
            </a:r>
            <a:r>
              <a:rPr lang="nl-NL" sz="2800" dirty="0"/>
              <a:t> als oplossing voor uitdaging ‘4. Niet numeriek’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werkt niet met tekst maar alleen met getallen (</a:t>
            </a:r>
            <a:r>
              <a:rPr lang="nl-NL" dirty="0" err="1"/>
              <a:t>floats</a:t>
            </a:r>
            <a:r>
              <a:rPr lang="nl-NL" dirty="0"/>
              <a:t>)</a:t>
            </a:r>
          </a:p>
          <a:p>
            <a:r>
              <a:rPr lang="nl-NL" dirty="0"/>
              <a:t>Traditionele technieken voor </a:t>
            </a:r>
            <a:r>
              <a:rPr lang="nl-NL" dirty="0" err="1"/>
              <a:t>embedden</a:t>
            </a:r>
            <a:r>
              <a:rPr lang="nl-NL" dirty="0"/>
              <a:t> zijn bijvoorbeeld ‘bag of </a:t>
            </a:r>
            <a:r>
              <a:rPr lang="nl-NL" dirty="0" err="1"/>
              <a:t>words</a:t>
            </a:r>
            <a:r>
              <a:rPr lang="nl-NL" dirty="0"/>
              <a:t>’ of ‘</a:t>
            </a:r>
            <a:r>
              <a:rPr lang="nl-NL" dirty="0" err="1"/>
              <a:t>one</a:t>
            </a:r>
            <a:r>
              <a:rPr lang="nl-NL" dirty="0"/>
              <a:t>-hot </a:t>
            </a:r>
            <a:r>
              <a:rPr lang="nl-NL" dirty="0" err="1"/>
              <a:t>encoding</a:t>
            </a:r>
            <a:r>
              <a:rPr lang="nl-NL" dirty="0"/>
              <a:t>’</a:t>
            </a:r>
          </a:p>
          <a:p>
            <a:r>
              <a:rPr lang="nl-NL" dirty="0"/>
              <a:t>Met de komst van </a:t>
            </a:r>
            <a:r>
              <a:rPr lang="nl-NL" dirty="0" err="1"/>
              <a:t>LLM’s</a:t>
            </a:r>
            <a:r>
              <a:rPr lang="nl-NL" dirty="0"/>
              <a:t> vindt het </a:t>
            </a:r>
            <a:r>
              <a:rPr lang="nl-NL" dirty="0" err="1"/>
              <a:t>embedden</a:t>
            </a:r>
            <a:r>
              <a:rPr lang="nl-NL" dirty="0"/>
              <a:t> plaats met hiervoor speciaal getrainde </a:t>
            </a:r>
            <a:r>
              <a:rPr lang="nl-NL" dirty="0" err="1"/>
              <a:t>LLM’s</a:t>
            </a:r>
            <a:r>
              <a:rPr lang="nl-NL" dirty="0"/>
              <a:t>. Dat heeft de herkenning en generatie van tekst enorm verbeterd.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95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2574</TotalTime>
  <Words>2471</Words>
  <Application>Microsoft Office PowerPoint</Application>
  <PresentationFormat>Breedbeeld</PresentationFormat>
  <Paragraphs>287</Paragraphs>
  <Slides>47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4" baseType="lpstr">
      <vt:lpstr>Arial</vt:lpstr>
      <vt:lpstr>Calibri</vt:lpstr>
      <vt:lpstr>Century Gothic</vt:lpstr>
      <vt:lpstr>Consolas</vt:lpstr>
      <vt:lpstr>Lato</vt:lpstr>
      <vt:lpstr>Wingdings 3</vt:lpstr>
      <vt:lpstr>Sliert</vt:lpstr>
      <vt:lpstr>Workshop</vt:lpstr>
      <vt:lpstr>Aan de slag: 1 – downloaden en installeren bestanden workshop</vt:lpstr>
      <vt:lpstr>Data: teksten zijn lastig</vt:lpstr>
      <vt:lpstr>Data: teksten - semantiek</vt:lpstr>
      <vt:lpstr>Data: teksten - synoniemen</vt:lpstr>
      <vt:lpstr>Data: context als oplossing voor uitdagingen ‘1. ongestructureerd’, ‘2. sematiek’ en ‘3. synoniemen’</vt:lpstr>
      <vt:lpstr>Data: tokenizen en embedden als oplossing voor uitdaging ‘4. Niet numeriek’</vt:lpstr>
      <vt:lpstr>LLM: wat is er anders?</vt:lpstr>
      <vt:lpstr>LLM: bouwstenen-1</vt:lpstr>
      <vt:lpstr>LLM: bouwstenen-2</vt:lpstr>
      <vt:lpstr>LLM: bouwstenen-3</vt:lpstr>
      <vt:lpstr>LLM: training-1</vt:lpstr>
      <vt:lpstr>Aan de slag: 2 - neurale netwerken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Aan de slag: 3 - chatbot.ipynb</vt:lpstr>
      <vt:lpstr>Pauze</vt:lpstr>
      <vt:lpstr>RAG: fase 1 - stappen vullen vector store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slag: 4 - chatbot_met_streamlit.py</vt:lpstr>
      <vt:lpstr>Aan de slag: 5 - aanpassingen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112</cp:revision>
  <dcterms:created xsi:type="dcterms:W3CDTF">2023-12-04T07:54:09Z</dcterms:created>
  <dcterms:modified xsi:type="dcterms:W3CDTF">2023-12-16T07:21:04Z</dcterms:modified>
</cp:coreProperties>
</file>